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63" r:id="rId5"/>
    <p:sldId id="278" r:id="rId6"/>
    <p:sldId id="282" r:id="rId7"/>
    <p:sldId id="284" r:id="rId8"/>
    <p:sldId id="281" r:id="rId9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cap="none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/>
              <a:t>Тіл</a:t>
            </a:r>
            <a:r>
              <a:rPr lang="ru-RU" sz="4000" b="1" dirty="0"/>
              <a:t> </a:t>
            </a:r>
            <a:r>
              <a:rPr lang="ru-RU" sz="4000" b="1" dirty="0" err="1"/>
              <a:t>ресурстарына</a:t>
            </a:r>
            <a:r>
              <a:rPr lang="ru-RU" sz="4000" b="1" dirty="0"/>
              <a:t> </a:t>
            </a:r>
            <a:r>
              <a:rPr lang="ru-RU" sz="4000" b="1" dirty="0" err="1"/>
              <a:t>кіріспе</a:t>
            </a:r>
            <a:r>
              <a:rPr lang="ru-RU" sz="4000" b="1" dirty="0"/>
              <a:t> </a:t>
            </a:r>
            <a:r>
              <a:rPr lang="ru-RU" sz="4000" b="1" dirty="0" err="1"/>
              <a:t>модулі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 smtClean="0"/>
              <a:t>Әл-Фараби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958258" y="4335423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 № 2 </a:t>
            </a:r>
            <a:r>
              <a:rPr lang="ru-RU" sz="4000" b="1" dirty="0" err="1" smtClean="0"/>
              <a:t>Дәріс</a:t>
            </a:r>
            <a:endParaRPr lang="ru-RU" sz="4000" b="1" dirty="0" smtClean="0"/>
          </a:p>
          <a:p>
            <a:r>
              <a:rPr lang="ru-RU" sz="4000" b="1" dirty="0" smtClean="0"/>
              <a:t>ТР </a:t>
            </a:r>
            <a:r>
              <a:rPr lang="ru-RU" sz="4000" b="1" dirty="0" err="1"/>
              <a:t>инфрақұрылымының</a:t>
            </a:r>
            <a:r>
              <a:rPr lang="ru-RU" sz="4000" b="1" dirty="0"/>
              <a:t> </a:t>
            </a:r>
            <a:r>
              <a:rPr lang="ru-RU" sz="4000" b="1" dirty="0" err="1"/>
              <a:t>негізгі</a:t>
            </a:r>
            <a:r>
              <a:rPr lang="ru-RU" sz="4000" b="1" dirty="0"/>
              <a:t> </a:t>
            </a:r>
            <a:r>
              <a:rPr lang="ru-RU" sz="4000" b="1" dirty="0" err="1"/>
              <a:t>принциптері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Тілдік</a:t>
            </a:r>
            <a:r>
              <a:rPr lang="ru-RU" dirty="0"/>
              <a:t> </a:t>
            </a:r>
            <a:r>
              <a:rPr lang="ru-RU" dirty="0" err="1"/>
              <a:t>ресурстардың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r>
              <a:rPr lang="ru-RU" sz="2000" dirty="0"/>
              <a:t>1) </a:t>
            </a:r>
            <a:r>
              <a:rPr lang="ru-RU" sz="2000" dirty="0" err="1"/>
              <a:t>мәтіндер</a:t>
            </a:r>
            <a:r>
              <a:rPr lang="ru-RU" sz="2000" dirty="0"/>
              <a:t> корпусы – </a:t>
            </a:r>
            <a:r>
              <a:rPr lang="ru-RU" sz="2000" dirty="0" err="1"/>
              <a:t>тақырыбы</a:t>
            </a:r>
            <a:r>
              <a:rPr lang="ru-RU" sz="2000" dirty="0"/>
              <a:t> </a:t>
            </a:r>
            <a:r>
              <a:rPr lang="ru-RU" sz="2000" dirty="0" err="1"/>
              <a:t>Берілген</a:t>
            </a:r>
            <a:r>
              <a:rPr lang="ru-RU" sz="2000" dirty="0"/>
              <a:t> БҚ-</a:t>
            </a:r>
            <a:r>
              <a:rPr lang="ru-RU" sz="2000" dirty="0" err="1"/>
              <a:t>ға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келетін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жанрдағы</a:t>
            </a:r>
            <a:r>
              <a:rPr lang="ru-RU" sz="2000" dirty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іріктеу</a:t>
            </a:r>
            <a:r>
              <a:rPr lang="ru-RU" sz="2000" dirty="0"/>
              <a:t>. </a:t>
            </a:r>
            <a:r>
              <a:rPr lang="ru-RU" sz="2000" dirty="0" err="1"/>
              <a:t>Корпуста</a:t>
            </a:r>
            <a:r>
              <a:rPr lang="ru-RU" sz="2000" dirty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автоматты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алынған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сарапшы</a:t>
            </a:r>
            <a:r>
              <a:rPr lang="ru-RU" sz="2000" dirty="0"/>
              <a:t> </a:t>
            </a:r>
            <a:r>
              <a:rPr lang="ru-RU" sz="2000" dirty="0" err="1"/>
              <a:t>қолмен</a:t>
            </a:r>
            <a:r>
              <a:rPr lang="ru-RU" sz="2000" dirty="0"/>
              <a:t> </a:t>
            </a:r>
            <a:r>
              <a:rPr lang="ru-RU" sz="2000" dirty="0" err="1"/>
              <a:t>тіркеген</a:t>
            </a:r>
            <a:r>
              <a:rPr lang="ru-RU" sz="2000" dirty="0"/>
              <a:t> </a:t>
            </a:r>
            <a:r>
              <a:rPr lang="ru-RU" sz="2000" dirty="0" err="1"/>
              <a:t>ақпарат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табылатын</a:t>
            </a:r>
            <a:r>
              <a:rPr lang="ru-RU" sz="2000" dirty="0"/>
              <a:t>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таңбалар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. </a:t>
            </a:r>
            <a:r>
              <a:rPr lang="ru-RU" sz="2000" dirty="0" err="1"/>
              <a:t>Корпустың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мақсаты-басқа</a:t>
            </a:r>
            <a:r>
              <a:rPr lang="ru-RU" sz="2000" dirty="0"/>
              <a:t>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ресурстарды</a:t>
            </a:r>
            <a:r>
              <a:rPr lang="ru-RU" sz="2000" dirty="0"/>
              <a:t> </a:t>
            </a:r>
            <a:r>
              <a:rPr lang="ru-RU" sz="2000" dirty="0" err="1"/>
              <a:t>құруды</a:t>
            </a:r>
            <a:r>
              <a:rPr lang="ru-RU" sz="2000" dirty="0"/>
              <a:t> </a:t>
            </a:r>
            <a:r>
              <a:rPr lang="ru-RU" sz="2000" dirty="0" err="1"/>
              <a:t>автоматтандыру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2</a:t>
            </a:r>
            <a:r>
              <a:rPr lang="ru-RU" sz="2000" dirty="0"/>
              <a:t>) АЖ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сипаттау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пайдаланылатын</a:t>
            </a:r>
            <a:r>
              <a:rPr lang="ru-RU" sz="2000" dirty="0"/>
              <a:t> </a:t>
            </a:r>
            <a:r>
              <a:rPr lang="ru-RU" sz="2000" dirty="0" err="1"/>
              <a:t>тілдің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аз </a:t>
            </a:r>
            <a:r>
              <a:rPr lang="ru-RU" sz="2000" dirty="0" err="1"/>
              <a:t>бірліктерінің</a:t>
            </a:r>
            <a:r>
              <a:rPr lang="ru-RU" sz="2000" dirty="0"/>
              <a:t>,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тұрақты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тіркестерінің</a:t>
            </a:r>
            <a:r>
              <a:rPr lang="ru-RU" sz="2000" dirty="0"/>
              <a:t> </a:t>
            </a:r>
            <a:r>
              <a:rPr lang="ru-RU" sz="2000" dirty="0" err="1"/>
              <a:t>тізбесін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мәтінде</a:t>
            </a:r>
            <a:r>
              <a:rPr lang="ru-RU" sz="2000" dirty="0"/>
              <a:t> </a:t>
            </a:r>
            <a:r>
              <a:rPr lang="ru-RU" sz="2000" dirty="0" err="1"/>
              <a:t>стандартты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</a:t>
            </a:r>
            <a:r>
              <a:rPr lang="ru-RU" sz="2000" dirty="0" err="1"/>
              <a:t>ұсынылған</a:t>
            </a:r>
            <a:r>
              <a:rPr lang="ru-RU" sz="2000" dirty="0"/>
              <a:t> </a:t>
            </a:r>
            <a:r>
              <a:rPr lang="ru-RU" sz="2000" dirty="0" err="1"/>
              <a:t>лексиканы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шаблондармен</a:t>
            </a:r>
            <a:r>
              <a:rPr lang="ru-RU" sz="2000" dirty="0"/>
              <a:t> </a:t>
            </a:r>
            <a:r>
              <a:rPr lang="ru-RU" sz="2000" dirty="0" err="1"/>
              <a:t>сипатталатын</a:t>
            </a:r>
            <a:r>
              <a:rPr lang="ru-RU" sz="2000" dirty="0"/>
              <a:t> </a:t>
            </a:r>
            <a:r>
              <a:rPr lang="ru-RU" sz="2000" dirty="0" err="1"/>
              <a:t>жанрлық</a:t>
            </a:r>
            <a:r>
              <a:rPr lang="ru-RU" sz="2000" dirty="0"/>
              <a:t> </a:t>
            </a:r>
            <a:r>
              <a:rPr lang="ru-RU" sz="2000" dirty="0" err="1"/>
              <a:t>лексиканы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әмбебап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пәндік</a:t>
            </a:r>
            <a:r>
              <a:rPr lang="ru-RU" sz="2000" dirty="0"/>
              <a:t> </a:t>
            </a:r>
            <a:r>
              <a:rPr lang="ru-RU" sz="2000" dirty="0" err="1"/>
              <a:t>сөздіктерді</a:t>
            </a:r>
            <a:r>
              <a:rPr lang="ru-RU" sz="2000" dirty="0"/>
              <a:t> </a:t>
            </a:r>
            <a:r>
              <a:rPr lang="ru-RU" sz="2000" dirty="0" err="1"/>
              <a:t>қамтиды</a:t>
            </a:r>
            <a:r>
              <a:rPr lang="ru-RU" sz="2000" dirty="0"/>
              <a:t>. </a:t>
            </a:r>
            <a:r>
              <a:rPr lang="ru-RU" sz="2000" dirty="0" err="1"/>
              <a:t>Сөздіктер</a:t>
            </a:r>
            <a:r>
              <a:rPr lang="ru-RU" sz="2000" dirty="0"/>
              <a:t> </a:t>
            </a:r>
            <a:r>
              <a:rPr lang="ru-RU" sz="2000" dirty="0" err="1"/>
              <a:t>аясында</a:t>
            </a:r>
            <a:r>
              <a:rPr lang="ru-RU" sz="2000" dirty="0"/>
              <a:t>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білімнің</a:t>
            </a:r>
            <a:r>
              <a:rPr lang="ru-RU" sz="2000" dirty="0"/>
              <a:t> </a:t>
            </a:r>
            <a:r>
              <a:rPr lang="ru-RU" sz="2000" dirty="0" err="1"/>
              <a:t>әмбебап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/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/>
              <a:t> </a:t>
            </a:r>
            <a:r>
              <a:rPr lang="ru-RU" sz="2000" dirty="0" err="1"/>
              <a:t>анықталады</a:t>
            </a:r>
            <a:r>
              <a:rPr lang="ru-RU" sz="2000" dirty="0"/>
              <a:t>: </a:t>
            </a:r>
            <a:r>
              <a:rPr lang="ru-RU" sz="2000" dirty="0" err="1"/>
              <a:t>морфологиялық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, </a:t>
            </a:r>
            <a:r>
              <a:rPr lang="ru-RU" sz="2000" dirty="0" err="1"/>
              <a:t>вербальды</a:t>
            </a:r>
            <a:r>
              <a:rPr lang="ru-RU" sz="2000" dirty="0"/>
              <a:t> </a:t>
            </a:r>
            <a:r>
              <a:rPr lang="ru-RU" sz="2000" dirty="0" err="1"/>
              <a:t>терминдерді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 </a:t>
            </a:r>
            <a:r>
              <a:rPr lang="ru-RU" sz="2000" dirty="0" err="1"/>
              <a:t>ережелері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т. б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3</a:t>
            </a:r>
            <a:r>
              <a:rPr lang="ru-RU" sz="2000" dirty="0"/>
              <a:t>) </a:t>
            </a:r>
            <a:r>
              <a:rPr lang="ru-RU" sz="2000" dirty="0" err="1"/>
              <a:t>мәтіннің</a:t>
            </a:r>
            <a:r>
              <a:rPr lang="ru-RU" sz="2000" dirty="0"/>
              <a:t> </a:t>
            </a:r>
            <a:r>
              <a:rPr lang="ru-RU" sz="2000" dirty="0" err="1"/>
              <a:t>жанрлық</a:t>
            </a:r>
            <a:r>
              <a:rPr lang="ru-RU" sz="2000" dirty="0"/>
              <a:t> </a:t>
            </a:r>
            <a:r>
              <a:rPr lang="ru-RU" sz="2000" dirty="0" err="1"/>
              <a:t>құрылымы</a:t>
            </a:r>
            <a:r>
              <a:rPr lang="ru-RU" sz="2000" dirty="0"/>
              <a:t> </a:t>
            </a:r>
            <a:r>
              <a:rPr lang="ru-RU" sz="2000" dirty="0" err="1"/>
              <a:t>сипаттамаларының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/>
              <a:t> </a:t>
            </a:r>
            <a:r>
              <a:rPr lang="ru-RU" sz="2000" dirty="0" err="1"/>
              <a:t>мәтінді</a:t>
            </a:r>
            <a:r>
              <a:rPr lang="ru-RU" sz="2000" dirty="0"/>
              <a:t> </a:t>
            </a:r>
            <a:r>
              <a:rPr lang="ru-RU" sz="2000" dirty="0" err="1"/>
              <a:t>логикалық</a:t>
            </a:r>
            <a:r>
              <a:rPr lang="ru-RU" sz="2000" dirty="0"/>
              <a:t> </a:t>
            </a:r>
            <a:r>
              <a:rPr lang="ru-RU" sz="2000" dirty="0" err="1"/>
              <a:t>ұсынумен</a:t>
            </a:r>
            <a:r>
              <a:rPr lang="ru-RU" sz="2000" dirty="0"/>
              <a:t> </a:t>
            </a:r>
            <a:r>
              <a:rPr lang="ru-RU" sz="2000" dirty="0" err="1"/>
              <a:t>бірге</a:t>
            </a:r>
            <a:r>
              <a:rPr lang="ru-RU" sz="2000" dirty="0"/>
              <a:t> АЖ-да </a:t>
            </a:r>
            <a:r>
              <a:rPr lang="ru-RU" sz="2000" dirty="0" err="1"/>
              <a:t>сақталатын</a:t>
            </a:r>
            <a:r>
              <a:rPr lang="ru-RU" sz="2000" dirty="0"/>
              <a:t> </a:t>
            </a:r>
            <a:r>
              <a:rPr lang="ru-RU" sz="2000" dirty="0" err="1"/>
              <a:t>мәтіндік</a:t>
            </a:r>
            <a:r>
              <a:rPr lang="ru-RU" sz="2000" dirty="0"/>
              <a:t> </a:t>
            </a:r>
            <a:r>
              <a:rPr lang="ru-RU" sz="2000" dirty="0" err="1"/>
              <a:t>ресурстардың</a:t>
            </a:r>
            <a:r>
              <a:rPr lang="ru-RU" sz="2000" dirty="0"/>
              <a:t>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өзге</a:t>
            </a:r>
            <a:r>
              <a:rPr lang="ru-RU" sz="2000" dirty="0"/>
              <a:t> </a:t>
            </a:r>
            <a:r>
              <a:rPr lang="ru-RU" sz="2000" dirty="0" err="1"/>
              <a:t>типіне</a:t>
            </a:r>
            <a:r>
              <a:rPr lang="ru-RU" sz="2000" dirty="0"/>
              <a:t> </a:t>
            </a:r>
            <a:r>
              <a:rPr lang="ru-RU" sz="2000" dirty="0" err="1"/>
              <a:t>қатысты</a:t>
            </a:r>
            <a:r>
              <a:rPr lang="ru-RU" sz="2000" dirty="0"/>
              <a:t> </a:t>
            </a:r>
            <a:r>
              <a:rPr lang="ru-RU" sz="2000" dirty="0" err="1"/>
              <a:t>құжаттардың</a:t>
            </a:r>
            <a:r>
              <a:rPr lang="ru-RU" sz="2000" dirty="0"/>
              <a:t> </a:t>
            </a:r>
            <a:r>
              <a:rPr lang="ru-RU" sz="2000" dirty="0" err="1"/>
              <a:t>модельдерін</a:t>
            </a:r>
            <a:r>
              <a:rPr lang="ru-RU" sz="2000" dirty="0"/>
              <a:t> </a:t>
            </a:r>
            <a:r>
              <a:rPr lang="ru-RU" sz="2000" dirty="0" err="1"/>
              <a:t>құрайды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Тілдік</a:t>
            </a:r>
            <a:r>
              <a:rPr lang="ru-RU" dirty="0"/>
              <a:t> </a:t>
            </a:r>
            <a:r>
              <a:rPr lang="ru-RU" dirty="0" err="1"/>
              <a:t>ресурстардың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447" y="1812475"/>
            <a:ext cx="11406554" cy="4869679"/>
          </a:xfrm>
        </p:spPr>
        <p:txBody>
          <a:bodyPr/>
          <a:lstStyle/>
          <a:p>
            <a:r>
              <a:rPr lang="ru-RU" sz="2000" dirty="0"/>
              <a:t>4) </a:t>
            </a:r>
            <a:r>
              <a:rPr lang="ru-RU" sz="2000" dirty="0" err="1"/>
              <a:t>лексикондағы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белгілер</a:t>
            </a:r>
            <a:r>
              <a:rPr lang="ru-RU" sz="2000" dirty="0"/>
              <a:t> мен </a:t>
            </a:r>
            <a:r>
              <a:rPr lang="ru-RU" sz="2000" dirty="0" err="1"/>
              <a:t>қатынастарды</a:t>
            </a:r>
            <a:r>
              <a:rPr lang="ru-RU" sz="2000" dirty="0"/>
              <a:t> </a:t>
            </a:r>
            <a:r>
              <a:rPr lang="ru-RU" sz="2000" dirty="0" err="1"/>
              <a:t>қалыптастыратын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сөздікке</a:t>
            </a:r>
            <a:r>
              <a:rPr lang="ru-RU" sz="2000" dirty="0"/>
              <a:t> </a:t>
            </a:r>
            <a:r>
              <a:rPr lang="ru-RU" sz="2000" dirty="0" err="1"/>
              <a:t>мақсатты</a:t>
            </a:r>
            <a:r>
              <a:rPr lang="ru-RU" sz="2000" dirty="0"/>
              <a:t> </a:t>
            </a:r>
            <a:r>
              <a:rPr lang="ru-RU" sz="2000" dirty="0" err="1"/>
              <a:t>тезаурустар</a:t>
            </a:r>
            <a:r>
              <a:rPr lang="ru-RU" sz="2000" dirty="0"/>
              <a:t> (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анықтамалық-ақпараттық</a:t>
            </a:r>
            <a:r>
              <a:rPr lang="ru-RU" sz="2000" dirty="0"/>
              <a:t> тезаурус, </a:t>
            </a:r>
            <a:r>
              <a:rPr lang="ru-RU" sz="2000" dirty="0" err="1"/>
              <a:t>мәтінді</a:t>
            </a:r>
            <a:r>
              <a:rPr lang="ru-RU" sz="2000" dirty="0"/>
              <a:t> </a:t>
            </a:r>
            <a:r>
              <a:rPr lang="ru-RU" sz="2000" dirty="0" err="1"/>
              <a:t>талдауға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тезаурустар</a:t>
            </a:r>
            <a:r>
              <a:rPr lang="ru-RU" sz="2000" dirty="0"/>
              <a:t>,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іздестіруді</a:t>
            </a:r>
            <a:r>
              <a:rPr lang="ru-RU" sz="2000" dirty="0"/>
              <a:t> </a:t>
            </a:r>
            <a:r>
              <a:rPr lang="ru-RU" sz="2000" dirty="0" err="1"/>
              <a:t>қолдау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, </a:t>
            </a:r>
            <a:r>
              <a:rPr lang="ru-RU" sz="2000" dirty="0" err="1"/>
              <a:t>Аударма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т. б.),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синтаксистік</a:t>
            </a:r>
            <a:r>
              <a:rPr lang="ru-RU" sz="2000" dirty="0"/>
              <a:t> </a:t>
            </a:r>
            <a:r>
              <a:rPr lang="ru-RU" sz="2000" dirty="0" err="1"/>
              <a:t>үйлесімділікті</a:t>
            </a:r>
            <a:r>
              <a:rPr lang="ru-RU" sz="2000" dirty="0"/>
              <a:t> </a:t>
            </a:r>
            <a:r>
              <a:rPr lang="ru-RU" sz="2000" dirty="0" err="1"/>
              <a:t>шектейтін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грамматикалық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белгілерінің</a:t>
            </a:r>
            <a:r>
              <a:rPr lang="ru-RU" sz="2000" dirty="0"/>
              <a:t> (</a:t>
            </a:r>
            <a:r>
              <a:rPr lang="ru-RU" sz="2000" dirty="0" err="1"/>
              <a:t>синтаксистік</a:t>
            </a:r>
            <a:r>
              <a:rPr lang="ru-RU" sz="2000" dirty="0"/>
              <a:t> </a:t>
            </a:r>
            <a:r>
              <a:rPr lang="ru-RU" sz="2000" dirty="0" err="1"/>
              <a:t>топтардың</a:t>
            </a:r>
            <a:r>
              <a:rPr lang="ru-RU" sz="2000" dirty="0"/>
              <a:t> </a:t>
            </a:r>
            <a:r>
              <a:rPr lang="ru-RU" sz="2000" dirty="0" err="1"/>
              <a:t>шыңдары</a:t>
            </a:r>
            <a:r>
              <a:rPr lang="ru-RU" sz="2000" dirty="0"/>
              <a:t>) </a:t>
            </a:r>
            <a:r>
              <a:rPr lang="ru-RU" sz="2000" dirty="0" err="1"/>
              <a:t>сәйкестігін</a:t>
            </a:r>
            <a:r>
              <a:rPr lang="ru-RU" sz="2000" dirty="0"/>
              <a:t> </a:t>
            </a:r>
            <a:r>
              <a:rPr lang="ru-RU" sz="2000" dirty="0" err="1"/>
              <a:t>тексеретін</a:t>
            </a:r>
            <a:r>
              <a:rPr lang="ru-RU" sz="2000" dirty="0"/>
              <a:t> </a:t>
            </a:r>
            <a:r>
              <a:rPr lang="ru-RU" sz="2000" dirty="0" err="1"/>
              <a:t>басқару</a:t>
            </a:r>
            <a:r>
              <a:rPr lang="ru-RU" sz="2000" dirty="0"/>
              <a:t> </a:t>
            </a:r>
            <a:r>
              <a:rPr lang="ru-RU" sz="2000" dirty="0" err="1"/>
              <a:t>модельдерінің</a:t>
            </a:r>
            <a:r>
              <a:rPr lang="ru-RU" sz="2000" dirty="0"/>
              <a:t> </a:t>
            </a:r>
            <a:r>
              <a:rPr lang="ru-RU" sz="2000" dirty="0" err="1"/>
              <a:t>сөздігі</a:t>
            </a:r>
            <a:r>
              <a:rPr lang="ru-RU" sz="2000" dirty="0"/>
              <a:t> </a:t>
            </a:r>
            <a:r>
              <a:rPr lang="ru-RU" sz="2000" dirty="0" err="1"/>
              <a:t>кіреді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5</a:t>
            </a:r>
            <a:r>
              <a:rPr lang="ru-RU" sz="2000" dirty="0"/>
              <a:t>) бар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білімді</a:t>
            </a:r>
            <a:r>
              <a:rPr lang="ru-RU" sz="2000" dirty="0"/>
              <a:t> АЖ </a:t>
            </a:r>
            <a:r>
              <a:rPr lang="ru-RU" sz="2000" dirty="0" err="1"/>
              <a:t>онтологиясымен</a:t>
            </a:r>
            <a:r>
              <a:rPr lang="ru-RU" sz="2000" dirty="0"/>
              <a:t> </a:t>
            </a:r>
            <a:r>
              <a:rPr lang="ru-RU" sz="2000" dirty="0" err="1"/>
              <a:t>берілген</a:t>
            </a:r>
            <a:r>
              <a:rPr lang="ru-RU" sz="2000" dirty="0"/>
              <a:t> </a:t>
            </a:r>
            <a:r>
              <a:rPr lang="ru-RU" sz="2000" dirty="0" err="1"/>
              <a:t>пәндік</a:t>
            </a:r>
            <a:r>
              <a:rPr lang="ru-RU" sz="2000" dirty="0"/>
              <a:t> </a:t>
            </a:r>
            <a:r>
              <a:rPr lang="ru-RU" sz="2000" dirty="0" err="1"/>
              <a:t>біліммен</a:t>
            </a:r>
            <a:r>
              <a:rPr lang="ru-RU" sz="2000" dirty="0"/>
              <a:t> </a:t>
            </a:r>
            <a:r>
              <a:rPr lang="ru-RU" sz="2000" dirty="0" err="1"/>
              <a:t>келісу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. Осы </a:t>
            </a:r>
            <a:r>
              <a:rPr lang="ru-RU" sz="2000" dirty="0" err="1"/>
              <a:t>мақсатта</a:t>
            </a:r>
            <a:r>
              <a:rPr lang="ru-RU" sz="2000" dirty="0"/>
              <a:t> </a:t>
            </a:r>
            <a:r>
              <a:rPr lang="ru-RU" sz="2000" dirty="0" err="1"/>
              <a:t>терминдер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топтарға</a:t>
            </a:r>
            <a:r>
              <a:rPr lang="ru-RU" sz="2000" dirty="0"/>
              <a:t> </a:t>
            </a:r>
            <a:r>
              <a:rPr lang="ru-RU" sz="2000" dirty="0" err="1"/>
              <a:t>топтастырылған</a:t>
            </a:r>
            <a:r>
              <a:rPr lang="ru-RU" sz="2000" dirty="0"/>
              <a:t>,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өз</a:t>
            </a:r>
            <a:r>
              <a:rPr lang="ru-RU" sz="2000" dirty="0"/>
              <a:t> </a:t>
            </a:r>
            <a:r>
              <a:rPr lang="ru-RU" sz="2000" dirty="0" err="1"/>
              <a:t>кезегінде</a:t>
            </a:r>
            <a:r>
              <a:rPr lang="ru-RU" sz="2000" dirty="0"/>
              <a:t> онтология </a:t>
            </a:r>
            <a:r>
              <a:rPr lang="ru-RU" sz="2000" dirty="0" err="1"/>
              <a:t>элементтеріне</a:t>
            </a:r>
            <a:r>
              <a:rPr lang="ru-RU" sz="2000" dirty="0"/>
              <a:t> </a:t>
            </a:r>
            <a:r>
              <a:rPr lang="ru-RU" sz="2000" dirty="0" err="1"/>
              <a:t>тікелей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схемаға</a:t>
            </a:r>
            <a:r>
              <a:rPr lang="ru-RU" sz="2000" dirty="0"/>
              <a:t> (факт </a:t>
            </a:r>
            <a:r>
              <a:rPr lang="ru-RU" sz="2000" dirty="0" err="1"/>
              <a:t>схемасына</a:t>
            </a:r>
            <a:r>
              <a:rPr lang="ru-RU" sz="2000" dirty="0"/>
              <a:t>)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келеді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6</a:t>
            </a:r>
            <a:r>
              <a:rPr lang="ru-RU" sz="2000" dirty="0"/>
              <a:t>)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индекстеу</a:t>
            </a:r>
            <a:r>
              <a:rPr lang="ru-RU" sz="2000" dirty="0"/>
              <a:t> </a:t>
            </a:r>
            <a:r>
              <a:rPr lang="ru-RU" sz="2000" dirty="0" err="1"/>
              <a:t>нәтижелері</a:t>
            </a:r>
            <a:r>
              <a:rPr lang="ru-RU" sz="2000" dirty="0"/>
              <a:t> </a:t>
            </a:r>
            <a:r>
              <a:rPr lang="ru-RU" sz="2000" dirty="0" err="1"/>
              <a:t>құжаттар</a:t>
            </a:r>
            <a:r>
              <a:rPr lang="ru-RU" sz="2000" dirty="0"/>
              <a:t> </a:t>
            </a:r>
            <a:r>
              <a:rPr lang="ru-RU" sz="2000" dirty="0" err="1"/>
              <a:t>қоймасына</a:t>
            </a:r>
            <a:r>
              <a:rPr lang="ru-RU" sz="2000" dirty="0"/>
              <a:t> </a:t>
            </a:r>
            <a:r>
              <a:rPr lang="ru-RU" sz="2000" dirty="0" err="1"/>
              <a:t>орналастырылады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объектілердің</a:t>
            </a:r>
            <a:r>
              <a:rPr lang="ru-RU" sz="2000" dirty="0"/>
              <a:t> </a:t>
            </a:r>
            <a:r>
              <a:rPr lang="ru-RU" sz="2000" dirty="0" err="1"/>
              <a:t>бірыңғай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желісін</a:t>
            </a:r>
            <a:r>
              <a:rPr lang="ru-RU" sz="2000" dirty="0"/>
              <a:t> </a:t>
            </a:r>
            <a:r>
              <a:rPr lang="ru-RU" sz="2000" dirty="0" err="1"/>
              <a:t>құрайды</a:t>
            </a:r>
            <a:r>
              <a:rPr lang="ru-RU" sz="2000" dirty="0"/>
              <a:t>. </a:t>
            </a:r>
            <a:r>
              <a:rPr lang="ru-RU" sz="2000" dirty="0" err="1"/>
              <a:t>Сақтау</a:t>
            </a:r>
            <a:r>
              <a:rPr lang="ru-RU" sz="2000" dirty="0"/>
              <a:t> </a:t>
            </a:r>
            <a:r>
              <a:rPr lang="ru-RU" sz="2000" dirty="0" err="1"/>
              <a:t>нысандарды</a:t>
            </a:r>
            <a:r>
              <a:rPr lang="ru-RU" sz="2000" dirty="0"/>
              <a:t> </a:t>
            </a:r>
            <a:r>
              <a:rPr lang="ru-RU" sz="2000" dirty="0" err="1"/>
              <a:t>іздеу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 </a:t>
            </a:r>
            <a:r>
              <a:rPr lang="ru-RU" sz="2000" dirty="0" err="1"/>
              <a:t>мүмкіндігін</a:t>
            </a:r>
            <a:r>
              <a:rPr lang="ru-RU" sz="2000" dirty="0"/>
              <a:t> </a:t>
            </a:r>
            <a:r>
              <a:rPr lang="ru-RU" sz="2000" dirty="0" err="1"/>
              <a:t>қолдауы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/>
              <a:t>,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</a:t>
            </a:r>
            <a:r>
              <a:rPr lang="ru-RU" sz="2000" dirty="0" err="1"/>
              <a:t>қайшылықтарды</a:t>
            </a:r>
            <a:r>
              <a:rPr lang="ru-RU" sz="2000" dirty="0"/>
              <a:t> </a:t>
            </a:r>
            <a:r>
              <a:rPr lang="ru-RU" sz="2000" dirty="0" err="1"/>
              <a:t>шешудің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стратегиясын</a:t>
            </a:r>
            <a:r>
              <a:rPr lang="ru-RU" sz="2000" dirty="0"/>
              <a:t> </a:t>
            </a:r>
            <a:r>
              <a:rPr lang="ru-RU" sz="2000" dirty="0" err="1"/>
              <a:t>ұстануы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248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6093" y="275492"/>
            <a:ext cx="9601200" cy="720213"/>
          </a:xfrm>
        </p:spPr>
        <p:txBody>
          <a:bodyPr/>
          <a:lstStyle/>
          <a:p>
            <a:r>
              <a:rPr lang="ru-RU" dirty="0" err="1"/>
              <a:t>Лингвистикалық</a:t>
            </a:r>
            <a:r>
              <a:rPr lang="ru-RU" dirty="0"/>
              <a:t> </a:t>
            </a:r>
            <a:r>
              <a:rPr lang="ru-RU" dirty="0" err="1"/>
              <a:t>қажеттіліктер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981456"/>
              </p:ext>
            </p:extLst>
          </p:nvPr>
        </p:nvGraphicFramePr>
        <p:xfrm>
          <a:off x="844061" y="1109172"/>
          <a:ext cx="10761785" cy="5516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050"/>
                <a:gridCol w="3095478"/>
                <a:gridCol w="3137257"/>
              </a:tblGrid>
              <a:tr h="954774">
                <a:tc>
                  <a:txBody>
                    <a:bodyPr/>
                    <a:lstStyle/>
                    <a:p>
                      <a:r>
                        <a:rPr lang="kk-KZ" sz="1800" dirty="0" smtClean="0"/>
                        <a:t>Міндеттері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/>
                        <a:t>Ресурстар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Құралдар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47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/>
                        <a:t>Терминология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алу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Мәтін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корпустары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Пәндік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сөздіктер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Мәтінді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белгілеу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құралдары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Пәндік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сөздіктерді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автоматты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құру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құралдары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477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err="1" smtClean="0"/>
                        <a:t>Құрылымдық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мәтіндерді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өңдеу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Лексикалық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</a:rPr>
                        <a:t> шаблондар</a:t>
                      </a:r>
                    </a:p>
                    <a:p>
                      <a:r>
                        <a:rPr lang="kk-KZ" sz="1800" baseline="0" dirty="0" smtClean="0">
                          <a:solidFill>
                            <a:schemeClr val="tx1"/>
                          </a:solidFill>
                        </a:rPr>
                        <a:t>Тезаурустар</a:t>
                      </a:r>
                    </a:p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Құжаттар моделі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Ресурстарды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қалыптастыру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үшін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лингвисттің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жұмыс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орындары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3706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err="1" smtClean="0"/>
                        <a:t>Ақпарат</a:t>
                      </a:r>
                      <a:r>
                        <a:rPr lang="ru-RU" sz="1800" dirty="0" smtClean="0"/>
                        <a:t>, </a:t>
                      </a:r>
                      <a:r>
                        <a:rPr lang="ru-RU" sz="1800" dirty="0" err="1" smtClean="0"/>
                        <a:t>фактілер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алу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Семантикалық-синтаксистік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модельдер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Фактілер схемалары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Модельдер мен фактілердің сызбаларын сипаттау құралдары</a:t>
                      </a:r>
                    </a:p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Автоматты түрде фактілерді алу құралдары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1437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err="1" smtClean="0"/>
                        <a:t>Ақпараттың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өзектілігін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қамтамасыз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ету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Семантикалық-индекстелген құжаттар қоймасы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Фактілерді,ақпараттарды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</a:rPr>
                        <a:t> сәйкестендіру құралдары</a:t>
                      </a:r>
                    </a:p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Деректер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қайшылықтарын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шешу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стратегиялары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86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purl.org/dc/terms/"/>
    <ds:schemaRef ds:uri="http://schemas.microsoft.com/office/2006/documentManagement/types"/>
    <ds:schemaRef ds:uri="http://purl.org/dc/dcmitype/"/>
    <ds:schemaRef ds:uri="6dc4bcd6-49db-4c07-9060-8acfc67cef9f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b0879af-3eba-417a-a55a-ffe6dcd6ca77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357</Words>
  <Application>Microsoft Office PowerPoint</Application>
  <PresentationFormat>Произвольный</PresentationFormat>
  <Paragraphs>41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tf22874644</vt:lpstr>
      <vt:lpstr>Тілдік ресурстар</vt:lpstr>
      <vt:lpstr>Тілдік ресурстардың түрлері</vt:lpstr>
      <vt:lpstr>Тілдік ресурстардың түрлері</vt:lpstr>
      <vt:lpstr>Лингвистикалық қажеттіліктер</vt:lpstr>
      <vt:lpstr>Сұрақтар?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